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204864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Основная </a:t>
            </a:r>
            <a:br>
              <a:rPr lang="ru-RU" dirty="0" smtClean="0"/>
            </a:br>
            <a:r>
              <a:rPr lang="ru-RU" dirty="0" smtClean="0"/>
              <a:t>образовательная программа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4797152"/>
            <a:ext cx="6400800" cy="1752600"/>
          </a:xfrm>
        </p:spPr>
        <p:txBody>
          <a:bodyPr/>
          <a:lstStyle/>
          <a:p>
            <a:r>
              <a:rPr lang="ru-RU" dirty="0" smtClean="0"/>
              <a:t>МАДОУ </a:t>
            </a:r>
            <a:r>
              <a:rPr lang="ru-RU" dirty="0"/>
              <a:t>г. Хабаровска</a:t>
            </a:r>
          </a:p>
          <a:p>
            <a:r>
              <a:rPr lang="ru-RU" dirty="0" smtClean="0"/>
              <a:t>«Детский сад</a:t>
            </a:r>
            <a:r>
              <a:rPr lang="ru-RU" dirty="0" smtClean="0"/>
              <a:t>№9»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591573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28384" y="188640"/>
            <a:ext cx="658416" cy="2046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301608" cy="561662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Открыт </a:t>
            </a:r>
            <a:r>
              <a:rPr lang="ru-RU" dirty="0"/>
              <a:t>новому, то есть проявляет желание узнавать новое, самостоятельно добывать новые знания; положительно относится к обучению в школе.</a:t>
            </a:r>
          </a:p>
          <a:p>
            <a:r>
              <a:rPr lang="ru-RU" dirty="0" smtClean="0"/>
              <a:t>Проявляет </a:t>
            </a:r>
            <a:r>
              <a:rPr lang="ru-RU" dirty="0"/>
              <a:t>уважение к жизни (в различных ее формах) и заботу об окружающей среде.</a:t>
            </a:r>
          </a:p>
          <a:p>
            <a:r>
              <a:rPr lang="ru-RU" dirty="0" smtClean="0"/>
              <a:t>Эмоционально </a:t>
            </a:r>
            <a:r>
              <a:rPr lang="ru-RU" dirty="0"/>
              <a:t>отзывается на красоту окружающего мира, произведения народного и профессионального искусства (музыку, танцы, театральную деятельность, изобразительную деятельность и т. д.).</a:t>
            </a:r>
          </a:p>
          <a:p>
            <a:r>
              <a:rPr lang="ru-RU" dirty="0" smtClean="0"/>
              <a:t>Проявляет </a:t>
            </a:r>
            <a:r>
              <a:rPr lang="ru-RU" dirty="0"/>
              <a:t>патриотические чувства, ощущает гордость за свою страну, ее достижения, имеет представление о ее географическом разнообразии, многонациональности, важнейших исторических событиях.</a:t>
            </a:r>
          </a:p>
          <a:p>
            <a:r>
              <a:rPr lang="ru-RU" dirty="0" smtClean="0"/>
              <a:t>Имеет </a:t>
            </a:r>
            <a:r>
              <a:rPr lang="ru-RU" dirty="0"/>
              <a:t>первичные представления о себе, семье, традиционных семейных ценностях, включая традиционные гендерные ориентации, проявляет уважение к своему и противоположному полу.</a:t>
            </a:r>
          </a:p>
          <a:p>
            <a:r>
              <a:rPr lang="ru-RU" dirty="0" smtClean="0"/>
              <a:t>Соблюдает </a:t>
            </a:r>
            <a:r>
              <a:rPr lang="ru-RU" dirty="0"/>
              <a:t>элементарные общепринятые нормы, имеет первичные ценностные представления о том, «что такое хорошо и что такое плохо», стремится поступать хорошо; проявляет уважение к старшим и заботу о младших.</a:t>
            </a:r>
          </a:p>
          <a:p>
            <a:r>
              <a:rPr lang="ru-RU" dirty="0" smtClean="0"/>
              <a:t>Имеет </a:t>
            </a:r>
            <a:r>
              <a:rPr lang="ru-RU" dirty="0"/>
              <a:t>начальные представления о здоровом образе жизни. Воспринимает здоровый образ жизни как ценность.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500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Образовательные 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области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8424" y="6093296"/>
            <a:ext cx="308720" cy="428680"/>
          </a:xfrm>
        </p:spPr>
        <p:txBody>
          <a:bodyPr>
            <a:normAutofit fontScale="70000" lnSpcReduction="20000"/>
          </a:bodyPr>
          <a:lstStyle/>
          <a:p>
            <a:pPr algn="ctr"/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833307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несколько документов 3"/>
          <p:cNvSpPr/>
          <p:nvPr/>
        </p:nvSpPr>
        <p:spPr>
          <a:xfrm>
            <a:off x="251520" y="127007"/>
            <a:ext cx="8712968" cy="6480720"/>
          </a:xfrm>
          <a:prstGeom prst="flowChartMulti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Социально-коммуникативное развитие</a:t>
            </a:r>
          </a:p>
          <a:p>
            <a:pPr algn="ctr"/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предусматривает </a:t>
            </a:r>
            <a:r>
              <a:rPr lang="ru-RU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приобщение дошкольника к основам духовной культуры; развитие и саморазвитие его как неповторимой индивидуальности; содействие освоению первоначальных представлений социального характера и включению воспитанника в систему социальных отношений. </a:t>
            </a:r>
          </a:p>
        </p:txBody>
      </p:sp>
    </p:spTree>
    <p:extLst>
      <p:ext uri="{BB962C8B-B14F-4D97-AF65-F5344CB8AC3E}">
        <p14:creationId xmlns:p14="http://schemas.microsoft.com/office/powerpoint/2010/main" val="2790022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несколько документов 3"/>
          <p:cNvSpPr/>
          <p:nvPr/>
        </p:nvSpPr>
        <p:spPr>
          <a:xfrm>
            <a:off x="395536" y="188640"/>
            <a:ext cx="8136904" cy="6480720"/>
          </a:xfrm>
          <a:prstGeom prst="flowChartMulti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Физическое развитие</a:t>
            </a:r>
          </a:p>
          <a:p>
            <a:pPr algn="ctr"/>
            <a:endParaRPr lang="ru-R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предусматривает содействие приобщению ребенка к физической культуре, здоровому образу жизни как к фундаменту общечеловеческой культуры, обогащению его физического, психического развития и саморазвития. 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8857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несколько документов 1"/>
          <p:cNvSpPr/>
          <p:nvPr/>
        </p:nvSpPr>
        <p:spPr>
          <a:xfrm>
            <a:off x="539552" y="404664"/>
            <a:ext cx="7776864" cy="6120680"/>
          </a:xfrm>
          <a:prstGeom prst="flowChartMulti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Познавательное развитие</a:t>
            </a:r>
          </a:p>
          <a:p>
            <a:pPr algn="ctr"/>
            <a:endParaRPr lang="ru-RU" dirty="0" smtClean="0"/>
          </a:p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предусматривает 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содействие: осознанию выпускником детского сада необходимости и потребности идти учиться в школу, чтобы продолжить открытие наук, необходимых ему для успешной самореализации в жизни; амплификации сенсорного и интеллектуального развития ребенка; овладению им практико-познавательной, экспериментальной и продуктивной (конструктивной) деятельностью; обогащению его познавательных интересов. </a:t>
            </a:r>
          </a:p>
        </p:txBody>
      </p:sp>
    </p:spTree>
    <p:extLst>
      <p:ext uri="{BB962C8B-B14F-4D97-AF65-F5344CB8AC3E}">
        <p14:creationId xmlns:p14="http://schemas.microsoft.com/office/powerpoint/2010/main" val="2210255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несколько документов 1"/>
          <p:cNvSpPr/>
          <p:nvPr/>
        </p:nvSpPr>
        <p:spPr>
          <a:xfrm>
            <a:off x="611560" y="188640"/>
            <a:ext cx="8136904" cy="6669360"/>
          </a:xfrm>
          <a:prstGeom prst="flowChartMulti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Речевое развитие</a:t>
            </a:r>
          </a:p>
          <a:p>
            <a:pPr algn="ctr"/>
            <a:endParaRPr lang="ru-RU" dirty="0"/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предусматривает содействие: овладению ребенком речью (повествованием, описанием, доказательством и объяснением) как деятельностью, необходимой для общения, средство развития и саморазвития его как неповторимой индивидуальности; развитию любви к родному языку и интереса к нему как к предмету познания богатства всех его компонентов (словарю, грамматике и т.д.).</a:t>
            </a:r>
          </a:p>
        </p:txBody>
      </p:sp>
    </p:spTree>
    <p:extLst>
      <p:ext uri="{BB962C8B-B14F-4D97-AF65-F5344CB8AC3E}">
        <p14:creationId xmlns:p14="http://schemas.microsoft.com/office/powerpoint/2010/main" val="2621347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несколько документов 1"/>
          <p:cNvSpPr/>
          <p:nvPr/>
        </p:nvSpPr>
        <p:spPr>
          <a:xfrm>
            <a:off x="395536" y="260648"/>
            <a:ext cx="8280920" cy="6480720"/>
          </a:xfrm>
          <a:prstGeom prst="flowChartMulti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Художественно-эстетическое  развитие</a:t>
            </a:r>
          </a:p>
          <a:p>
            <a:pPr algn="ctr"/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предусматривает содействие: амплификации развития эстетического (эмоционального) восприятия окружающего мира; приобщению ребенка к основам художественной культуры: пониманию им красоты в произведениях искусства, архитектуры, киноискусства и литературы, в предметах народного творчества; углублению эмоциональной отзывчивости на эти произведения, интереса и бережного отношения к ним.</a:t>
            </a:r>
          </a:p>
        </p:txBody>
      </p:sp>
    </p:spTree>
    <p:extLst>
      <p:ext uri="{BB962C8B-B14F-4D97-AF65-F5344CB8AC3E}">
        <p14:creationId xmlns:p14="http://schemas.microsoft.com/office/powerpoint/2010/main" val="237700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Взаимодействие </a:t>
            </a:r>
            <a:r>
              <a:rPr lang="ru-RU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педагогического коллектива с семьями воспитанников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645024"/>
            <a:ext cx="8229600" cy="4389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/>
              <a:t>Цель </a:t>
            </a:r>
            <a:r>
              <a:rPr lang="ru-RU" sz="2400" dirty="0"/>
              <a:t>взаимодействия </a:t>
            </a:r>
            <a:r>
              <a:rPr lang="ru-RU" sz="2400" dirty="0" smtClean="0"/>
              <a:t>педагогического </a:t>
            </a:r>
            <a:r>
              <a:rPr lang="ru-RU" sz="2400" dirty="0"/>
              <a:t>коллектива с семьями воспитанников в соответствии с Программой является создание </a:t>
            </a:r>
            <a:r>
              <a:rPr lang="ru-RU" sz="2400" dirty="0" smtClean="0"/>
              <a:t>содружества</a:t>
            </a:r>
          </a:p>
          <a:p>
            <a:pPr marL="0" indent="0" algn="ctr">
              <a:buNone/>
            </a:pP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«родители — дети — педагоги»</a:t>
            </a:r>
          </a:p>
        </p:txBody>
      </p:sp>
    </p:spTree>
    <p:extLst>
      <p:ext uri="{BB962C8B-B14F-4D97-AF65-F5344CB8AC3E}">
        <p14:creationId xmlns:p14="http://schemas.microsoft.com/office/powerpoint/2010/main" val="40506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Основные направления взаимодействия детского сада с семьей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968552"/>
          </a:xfrm>
        </p:spPr>
        <p:txBody>
          <a:bodyPr>
            <a:normAutofit fontScale="55000" lnSpcReduction="20000"/>
          </a:bodyPr>
          <a:lstStyle/>
          <a:p>
            <a:r>
              <a:rPr lang="ru-RU" sz="3400" dirty="0" smtClean="0"/>
              <a:t>изучение </a:t>
            </a:r>
            <a:r>
              <a:rPr lang="ru-RU" sz="3400" dirty="0"/>
              <a:t>отношения педагогов и родителей к различным вопросам воспитания, обучения, развития детей, условий организации разнообразной деятельности в детском саду и семье;</a:t>
            </a:r>
          </a:p>
          <a:p>
            <a:r>
              <a:rPr lang="ru-RU" sz="3400" dirty="0" smtClean="0"/>
              <a:t>знакомство </a:t>
            </a:r>
            <a:r>
              <a:rPr lang="ru-RU" sz="3400" dirty="0"/>
              <a:t>педагогов и родителей с лучшим опытом воспитания в детском саду и семье, а также с трудностями, возникающими в семейном и общественном воспитании дошкольников;</a:t>
            </a:r>
          </a:p>
          <a:p>
            <a:r>
              <a:rPr lang="ru-RU" sz="3400" dirty="0" smtClean="0"/>
              <a:t>информирование </a:t>
            </a:r>
            <a:r>
              <a:rPr lang="ru-RU" sz="3400" dirty="0"/>
              <a:t>друг друга об актуальных задачах воспитания и обучения детей и о возможностях детского сада и семьи в решении данных задач; </a:t>
            </a:r>
          </a:p>
          <a:p>
            <a:r>
              <a:rPr lang="ru-RU" sz="3400" dirty="0" smtClean="0"/>
              <a:t>создание </a:t>
            </a:r>
            <a:r>
              <a:rPr lang="ru-RU" sz="3400" dirty="0"/>
              <a:t>в детском саду условий для разнообразного по содержанию и формам сотрудничества, способствующего развитию конструктивного взаимодействия педагогов и родителей с детьми; </a:t>
            </a:r>
          </a:p>
          <a:p>
            <a:r>
              <a:rPr lang="ru-RU" sz="3400" dirty="0" smtClean="0"/>
              <a:t>привлечение </a:t>
            </a:r>
            <a:r>
              <a:rPr lang="ru-RU" sz="3400" dirty="0"/>
              <a:t>семей воспитанников к участию в совместных с педагогами мероприятиях различного уровня; </a:t>
            </a:r>
          </a:p>
          <a:p>
            <a:r>
              <a:rPr lang="ru-RU" sz="3400" dirty="0" smtClean="0"/>
              <a:t>поощрение </a:t>
            </a:r>
            <a:r>
              <a:rPr lang="ru-RU" sz="3400" dirty="0"/>
              <a:t>родителей за внимательное отношение к разнообразным стремлениям и потребностям ребенка, создание необходимых условий для их удовлетворения в семье.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211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692696"/>
            <a:ext cx="6400800" cy="68580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ЦЕЛИ ПРОГРАММЫ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628800"/>
            <a:ext cx="7560840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Основная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 Программы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/>
              <a:t>проектирование социальных ситуаций развития ребенка и развивающей предметно-пространственной среды, обеспечивающих его позитивную социализацию, личностное развитие, развитие инициативы и творческих способностей на основе сотрудничества со взрослыми и сверстниками и соответствующих возрасту ребенка видам деятельности.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5682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pPr algn="ctr"/>
            <a:r>
              <a:rPr lang="ru-RU" dirty="0"/>
              <a:t>Задачи   деятельности   </a:t>
            </a:r>
            <a:r>
              <a:rPr lang="ru-RU" dirty="0" smtClean="0"/>
              <a:t>ДОУ: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12776"/>
            <a:ext cx="8291264" cy="4589864"/>
          </a:xfrm>
        </p:spPr>
        <p:txBody>
          <a:bodyPr>
            <a:noAutofit/>
          </a:bodyPr>
          <a:lstStyle/>
          <a:p>
            <a:pPr lvl="0" algn="just">
              <a:buFont typeface="+mj-lt"/>
              <a:buAutoNum type="arabicPeriod"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и укрепление физического и психического здоровья детей, в том числе их эмоционального благополучия; </a:t>
            </a:r>
          </a:p>
          <a:p>
            <a:pPr lvl="0" algn="just">
              <a:buFont typeface="+mj-lt"/>
              <a:buAutoNum type="arabicPeriod"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равные возможности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</a:t>
            </a:r>
          </a:p>
          <a:p>
            <a:pPr lvl="0" algn="just">
              <a:buFont typeface="+mj-lt"/>
              <a:buAutoNum type="arabicPeriod"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том числе ограниченных возможностей здоровья); </a:t>
            </a:r>
          </a:p>
          <a:p>
            <a:pPr lvl="0" algn="just">
              <a:buFont typeface="+mj-lt"/>
              <a:buAutoNum type="arabicPeriod"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преемственность целей, задач и содержания образования, реализуемых в рамках основных образовательных программ дошкольного и начального общего образования; </a:t>
            </a:r>
          </a:p>
          <a:p>
            <a:pPr lvl="0" algn="just">
              <a:buFont typeface="+mj-lt"/>
              <a:buAutoNum type="arabicPeriod"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благоприятные условия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миром; </a:t>
            </a:r>
          </a:p>
          <a:p>
            <a:pPr lvl="0" algn="just">
              <a:buFont typeface="+mj-lt"/>
              <a:buAutoNum type="arabicPeriod"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Объединить обучение и воспитание в целостный образовательный процесс на основе духовно-нравственных и социокультурных ценностей и принятых в обществе правил, и норм поведения в интересах человека, семьи, общества; </a:t>
            </a:r>
          </a:p>
          <a:p>
            <a:pPr lvl="0" algn="just">
              <a:buFont typeface="+mj-lt"/>
              <a:buAutoNum type="arabicPeriod"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общую культуру личности детей, в том числе ценности здорового образа жизни,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формировать предпосылки учебной деятельности; </a:t>
            </a:r>
          </a:p>
          <a:p>
            <a:pPr lvl="0" algn="just">
              <a:buFont typeface="+mj-lt"/>
              <a:buAutoNum type="arabicPeriod"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социокультурную среду, соответствующую возрастным, индивидуальным, психологическим и физиологическим особенностям детей; </a:t>
            </a:r>
          </a:p>
          <a:p>
            <a:pPr lvl="0" algn="just">
              <a:buFont typeface="+mj-lt"/>
              <a:buAutoNum type="arabicPeriod"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Обеспечивать психолого-педагогической поддержку семье и повышать компетентность родителей (законных представителей) в вопросах развития и образования, охраны и укрепления здоровья детей.</a:t>
            </a:r>
          </a:p>
          <a:p>
            <a:pPr marL="0" indent="0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458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ПРИНЦИПЫ И ПОДХОДЫ К ФОРМИРОВАНИЮ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060848"/>
            <a:ext cx="8496944" cy="424847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 Программа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сформирована в соответствии с принципами и подходами, определёнными Федеральным государственным образовательным стандартом дошкольного образования (приказ №1155 от 17.10.2013):</a:t>
            </a:r>
          </a:p>
          <a:p>
            <a:pPr marL="0" indent="0">
              <a:buNone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- содержание программы соответствует основным положениям возрастной   психологии и  дошкольной педагогики, при этом имеет возможность реализации в практике дошкольного образования;</a:t>
            </a:r>
          </a:p>
          <a:p>
            <a:pPr marL="0" indent="0">
              <a:buNone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- обеспечивает единство воспитательных, развивающих и обучающих целей и задач процесса образования детей дошкольного возраста;</a:t>
            </a:r>
          </a:p>
          <a:p>
            <a:pPr marL="0" indent="0">
              <a:buNone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- строится с учётом принципа интеграции образовательных областей в соответствии с возрастными возможностями и особенностями воспитанников, спецификой и возможностями образовательных областей;</a:t>
            </a:r>
          </a:p>
          <a:p>
            <a:pPr marL="0" indent="0">
              <a:buNone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- основывается на комплексно-тематическом принципе построения образовательного процесса; </a:t>
            </a:r>
          </a:p>
          <a:p>
            <a:pPr marL="0" indent="0">
              <a:buNone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- предусматривает решение программных образовательных задач в совместной деятельности взрослого и детей и самостоятельной деятельности детей не только в рамках непосредственно образовательной деятельности, но и при  проведении режимных моментов в соответствии со спецификой дошкольного образования;</a:t>
            </a:r>
          </a:p>
          <a:p>
            <a:pPr marL="0" indent="0">
              <a:buNone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- предполагает построение образовательного процесса на адекватных возрасту формах работы с детьми.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5615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92494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ЦЕЛЕВЫЕ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РИЕНТИРЫ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48464" y="6453336"/>
            <a:ext cx="226368" cy="197376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4662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5783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Ранний возраст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980728"/>
            <a:ext cx="8075240" cy="3581752"/>
          </a:xfrm>
        </p:spPr>
        <p:txBody>
          <a:bodyPr>
            <a:noAutofit/>
          </a:bodyPr>
          <a:lstStyle/>
          <a:p>
            <a:r>
              <a:rPr lang="ru-RU" sz="1600" dirty="0" smtClean="0"/>
              <a:t>Ребенок </a:t>
            </a:r>
            <a:r>
              <a:rPr lang="ru-RU" sz="1600" dirty="0"/>
              <a:t>интересуется окружающими предметами и активно действует с ними; эмоционально вовлечен в действия с игрушками и другими предметами, стремится проявлять настойчивость в достижении результата своих действий.</a:t>
            </a:r>
          </a:p>
          <a:p>
            <a:r>
              <a:rPr lang="ru-RU" sz="1600" dirty="0" smtClean="0"/>
              <a:t>Использует </a:t>
            </a:r>
            <a:r>
              <a:rPr lang="ru-RU" sz="1600" dirty="0"/>
              <a:t>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 проявляет навыки опрятности.</a:t>
            </a:r>
          </a:p>
          <a:p>
            <a:r>
              <a:rPr lang="ru-RU" sz="1600" dirty="0" smtClean="0"/>
              <a:t>Проявляет </a:t>
            </a:r>
            <a:r>
              <a:rPr lang="ru-RU" sz="1600" dirty="0"/>
              <a:t>отрицательное отношение к грубости, жадности.</a:t>
            </a:r>
          </a:p>
          <a:p>
            <a:r>
              <a:rPr lang="ru-RU" sz="1600" dirty="0" smtClean="0"/>
              <a:t>Соблюдает </a:t>
            </a:r>
            <a:r>
              <a:rPr lang="ru-RU" sz="1600" dirty="0"/>
              <a:t>правила элементарной вежливости (самостоятельно или по напоминанию говорит «спасибо», «здравствуйте», «до свидания», «спокойной ночи» (в семье, в группе); имеет первичные представления об элементарных правилах поведения в детском саду, дома, на улице и старается соблюдать их. </a:t>
            </a:r>
          </a:p>
          <a:p>
            <a:r>
              <a:rPr lang="ru-RU" sz="1600" dirty="0" smtClean="0"/>
              <a:t>Владеет </a:t>
            </a:r>
            <a:r>
              <a:rPr lang="ru-RU" sz="1600" dirty="0"/>
              <a:t>активной речью, включенной в общение; может обращаться с вопросами и просьбами, понимает речь взрослых; знает названия окружающих предметов и игрушек. Речь становится полноценным средством общения с другими детьми.</a:t>
            </a:r>
          </a:p>
          <a:p>
            <a:r>
              <a:rPr lang="ru-RU" sz="1600" dirty="0" smtClean="0"/>
              <a:t>Стремится </a:t>
            </a:r>
            <a:r>
              <a:rPr lang="ru-RU" sz="1600" dirty="0"/>
              <a:t>к общению с взрослыми и активно подражает им в движениях и действиях; появляются игры, в которых ребенок воспроизводит действия взрослого. Эмоционально откликается на игру, предложенную взрослым, принимает игровую задачу.</a:t>
            </a:r>
          </a:p>
          <a:p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229865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Ранний возраст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Проявляет интерес к сверстникам; наблюдает за их действиями и подражает им. Умеет играть рядом со сверстниками, не мешая им. Проявляет интерес к совместным играм небольшими группами.</a:t>
            </a:r>
          </a:p>
          <a:p>
            <a:r>
              <a:rPr lang="ru-RU" dirty="0"/>
              <a:t>Проявляет интерес к окружающему миру природы, с интересом участвует в сезонных наблюдениях.</a:t>
            </a:r>
          </a:p>
          <a:p>
            <a:r>
              <a:rPr lang="ru-RU" dirty="0"/>
              <a:t>Проявляет интерес к стихам, песням и сказкам, рассматриванию картинок, стремится двигаться под музыку; эмоционально откликается на различные произведения культуры и искусства.</a:t>
            </a:r>
          </a:p>
          <a:p>
            <a:r>
              <a:rPr lang="ru-RU" dirty="0"/>
              <a:t>С пониманием следит за действиями героев кукольного театра; проявляет желание участвовать в театрализованных и сюжетно-ролевых играх.</a:t>
            </a:r>
          </a:p>
          <a:p>
            <a:r>
              <a:rPr lang="ru-RU" dirty="0"/>
              <a:t>Проявляет интерес к продуктивной деятельности (рисование, лепка, конструирование, аппликация).</a:t>
            </a:r>
          </a:p>
          <a:p>
            <a:r>
              <a:rPr lang="ru-RU" dirty="0"/>
              <a:t>У ребенка развита крупная моторика, он стремится осваивать различные виды движений (бег, лазанье, перешагивание и пр.). С интересом участвует в подвижных играх с простым содержанием, несложными движениями.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0095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На </a:t>
            </a:r>
            <a:r>
              <a:rPr lang="ru-RU" sz="3600" dirty="0"/>
              <a:t>этапе завершения дошкольного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988840"/>
            <a:ext cx="8229600" cy="3236992"/>
          </a:xfrm>
        </p:spPr>
        <p:txBody>
          <a:bodyPr>
            <a:noAutofit/>
          </a:bodyPr>
          <a:lstStyle/>
          <a:p>
            <a:r>
              <a:rPr lang="ru-RU" sz="1400" dirty="0" smtClean="0"/>
              <a:t>Ребенок </a:t>
            </a:r>
            <a:r>
              <a:rPr lang="ru-RU" sz="1400" dirty="0"/>
              <a:t>овладевает основными культурными средствами, способами деятельности, проявляет инициативу и самостоятельность в разных видах деятельности —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деятельности. </a:t>
            </a:r>
          </a:p>
          <a:p>
            <a:r>
              <a:rPr lang="ru-RU" sz="1400" dirty="0" smtClean="0"/>
              <a:t>Ребенок </a:t>
            </a:r>
            <a:r>
              <a:rPr lang="ru-RU" sz="1400" dirty="0"/>
              <a:t>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</a:t>
            </a:r>
          </a:p>
          <a:p>
            <a:r>
              <a:rPr lang="ru-RU" sz="1400" dirty="0" smtClean="0"/>
              <a:t>Способен </a:t>
            </a:r>
            <a:r>
              <a:rPr lang="ru-RU" sz="1400" dirty="0"/>
              <a:t>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конфликты. Умеет выражать и отстаивать свою позицию по разным вопросам.</a:t>
            </a:r>
          </a:p>
          <a:p>
            <a:r>
              <a:rPr lang="ru-RU" sz="1400" dirty="0" smtClean="0"/>
              <a:t>Способен </a:t>
            </a:r>
            <a:r>
              <a:rPr lang="ru-RU" sz="1400" dirty="0"/>
              <a:t>сотрудничать и выполнять как лидерские, так и исполнительские функции в совместной деятельности.</a:t>
            </a:r>
          </a:p>
          <a:p>
            <a:r>
              <a:rPr lang="ru-RU" sz="1400" dirty="0" smtClean="0"/>
              <a:t>Понимает</a:t>
            </a:r>
            <a:r>
              <a:rPr lang="ru-RU" sz="1400" dirty="0"/>
              <a:t>, что все люди равны вне зависимости от их социального происхождения, этнической принадлежности, религиозных и других верований, их физических и психических особенностей.</a:t>
            </a:r>
          </a:p>
          <a:p>
            <a:r>
              <a:rPr lang="ru-RU" sz="1400" dirty="0" smtClean="0"/>
              <a:t>Проявляет </a:t>
            </a:r>
            <a:r>
              <a:rPr lang="ru-RU" sz="1400" dirty="0" err="1"/>
              <a:t>эмпатию</a:t>
            </a:r>
            <a:r>
              <a:rPr lang="ru-RU" sz="1400" dirty="0"/>
              <a:t> по отношению к другим людям, готовность прийти на помощь тем, кто в этом нуждается.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883384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52320" y="260648"/>
            <a:ext cx="1234480" cy="4926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8157592" cy="5328592"/>
          </a:xfrm>
        </p:spPr>
        <p:txBody>
          <a:bodyPr>
            <a:noAutofit/>
          </a:bodyPr>
          <a:lstStyle/>
          <a:p>
            <a:r>
              <a:rPr lang="ru-RU" sz="1400" dirty="0" smtClean="0"/>
              <a:t>Проявляет </a:t>
            </a:r>
            <a:r>
              <a:rPr lang="ru-RU" sz="1400" dirty="0"/>
              <a:t>умение слышать других и стремление быть понятым другими. </a:t>
            </a:r>
          </a:p>
          <a:p>
            <a:r>
              <a:rPr lang="ru-RU" sz="1400" dirty="0" smtClean="0"/>
              <a:t>Ребенок </a:t>
            </a:r>
            <a:r>
              <a:rPr lang="ru-RU" sz="1400" dirty="0"/>
              <a:t>обладает развитым воображением, которое реализуется в разных видах деятельности, и прежде всего в игре; владеет разными формами и видами игры, различает условную и реальную ситуации; умеет подчиняться разным правилам и социальным нормам. Умеет распознавать различные ситуации и адекватно их оценивать.</a:t>
            </a:r>
          </a:p>
          <a:p>
            <a:r>
              <a:rPr lang="ru-RU" sz="1400" dirty="0" smtClean="0"/>
              <a:t>Ребенок </a:t>
            </a:r>
            <a:r>
              <a:rPr lang="ru-RU" sz="1400" dirty="0"/>
              <a:t>достаточно хорошо владеет устной речью, может выражать свои мысли и желания, использовать речь для выражения своих мыслей, чувств и желаний, построения речевого высказывания в ситуации общения, выделять звуки в словах, у ребенка складываются предпосылки грамотности.</a:t>
            </a:r>
          </a:p>
          <a:p>
            <a:r>
              <a:rPr lang="ru-RU" sz="1400" dirty="0" smtClean="0"/>
              <a:t>У </a:t>
            </a:r>
            <a:r>
              <a:rPr lang="ru-RU" sz="1400" dirty="0"/>
              <a:t>ребенка развита крупная и мелкая моторика; он подвижен, вынослив, владеет основными движениями, может контролировать свои движения и управлять ими.</a:t>
            </a:r>
          </a:p>
          <a:p>
            <a:r>
              <a:rPr lang="ru-RU" sz="1400" dirty="0" smtClean="0"/>
              <a:t>Ребенок </a:t>
            </a:r>
            <a:r>
              <a:rPr lang="ru-RU" sz="1400" dirty="0"/>
              <a:t>способен к волевым усилиям, может следовать социальным нормам поведения и правилам в разных видах деятельности, во взаимоотношениях с взрослыми и сверстниками, может соблюдать правила безопасного поведения и навыки личной гигиены. </a:t>
            </a:r>
            <a:endParaRPr lang="ru-RU" sz="1400" dirty="0" smtClean="0"/>
          </a:p>
          <a:p>
            <a:r>
              <a:rPr lang="ru-RU" sz="1400" dirty="0" smtClean="0"/>
              <a:t>Проявляет </a:t>
            </a:r>
            <a:r>
              <a:rPr lang="ru-RU" sz="1400" dirty="0"/>
              <a:t>ответственность за начатое дело.</a:t>
            </a:r>
          </a:p>
          <a:p>
            <a:r>
              <a:rPr lang="ru-RU" sz="1400" dirty="0" smtClean="0"/>
              <a:t>Ребенок </a:t>
            </a:r>
            <a:r>
              <a:rPr lang="ru-RU" sz="1400" dirty="0"/>
              <a:t>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способен к принятию собственных решений, опираясь на свои знания и умения в различных видах деятельности. </a:t>
            </a:r>
          </a:p>
          <a:p>
            <a:endParaRPr lang="ru-RU" sz="1400" dirty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7828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</TotalTime>
  <Words>1776</Words>
  <Application>Microsoft Office PowerPoint</Application>
  <PresentationFormat>Экран (4:3)</PresentationFormat>
  <Paragraphs>88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Calibri</vt:lpstr>
      <vt:lpstr>Constantia</vt:lpstr>
      <vt:lpstr>Times New Roman</vt:lpstr>
      <vt:lpstr>Wingdings 2</vt:lpstr>
      <vt:lpstr>Поток</vt:lpstr>
      <vt:lpstr>Основная  образовательная программа</vt:lpstr>
      <vt:lpstr>ЦЕЛИ ПРОГРАММЫ</vt:lpstr>
      <vt:lpstr>Задачи   деятельности   ДОУ:</vt:lpstr>
      <vt:lpstr>ПРИНЦИПЫ И ПОДХОДЫ К ФОРМИРОВАНИЮ ПРОГРАММЫ</vt:lpstr>
      <vt:lpstr>ЦЕЛЕВЫЕ ОРИЕНТИРЫ</vt:lpstr>
      <vt:lpstr>Ранний возраст</vt:lpstr>
      <vt:lpstr>Ранний возраст</vt:lpstr>
      <vt:lpstr>На этапе завершения дошкольного образования</vt:lpstr>
      <vt:lpstr> </vt:lpstr>
      <vt:lpstr> </vt:lpstr>
      <vt:lpstr>Образовательные  области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Взаимодействие педагогического коллектива с семьями воспитанников</vt:lpstr>
      <vt:lpstr>Основные направления взаимодействия детского сада с семьей: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Основная  образовательная программа</dc:title>
  <dc:creator>Admin002</dc:creator>
  <cp:lastModifiedBy>Ольга Павловна</cp:lastModifiedBy>
  <cp:revision>12</cp:revision>
  <dcterms:created xsi:type="dcterms:W3CDTF">2016-01-27T01:36:42Z</dcterms:created>
  <dcterms:modified xsi:type="dcterms:W3CDTF">2021-05-26T04:28:03Z</dcterms:modified>
</cp:coreProperties>
</file>